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0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5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8257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956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2152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3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62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8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3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26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6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5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96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5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5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1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6CC4E-9E88-FAD8-39E4-7E48CE0209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SEWER SERVICE RATE ASSESSMENT FY 2023-24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99C8B7-CD1F-8499-55C2-9A81CD16CA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City Council Meeting</a:t>
            </a:r>
          </a:p>
          <a:p>
            <a:r>
              <a:rPr lang="en-US" dirty="0"/>
              <a:t>August 8, 2023</a:t>
            </a:r>
          </a:p>
        </p:txBody>
      </p:sp>
    </p:spTree>
    <p:extLst>
      <p:ext uri="{BB962C8B-B14F-4D97-AF65-F5344CB8AC3E}">
        <p14:creationId xmlns:p14="http://schemas.microsoft.com/office/powerpoint/2010/main" val="310891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7E60A-70BF-7404-EB03-FDDC5A448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SEWER SERVICE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5AD08-4EFF-B543-AC6E-877446CE5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68415"/>
            <a:ext cx="8596668" cy="4272947"/>
          </a:xfrm>
        </p:spPr>
        <p:txBody>
          <a:bodyPr>
            <a:normAutofit/>
          </a:bodyPr>
          <a:lstStyle/>
          <a:p>
            <a:r>
              <a:rPr lang="en-US" dirty="0"/>
              <a:t>Sewer rate provides revenue for:</a:t>
            </a:r>
          </a:p>
          <a:p>
            <a:pPr lvl="1"/>
            <a:r>
              <a:rPr lang="en-US" sz="1800" dirty="0"/>
              <a:t>Repayment of State Revolving Loan for State mandated upgrades to the Pinole-Hercules Water Pollution Control Plant (WPCP);</a:t>
            </a:r>
          </a:p>
          <a:p>
            <a:pPr lvl="1"/>
            <a:r>
              <a:rPr lang="en-US" sz="1800" dirty="0"/>
              <a:t>Operation and maintenance of the WPCP, sewer collection system and pump stations;</a:t>
            </a:r>
          </a:p>
          <a:p>
            <a:pPr lvl="1"/>
            <a:r>
              <a:rPr lang="en-US" sz="1800" dirty="0"/>
              <a:t>Capital improvement projects within the collection system as identified in the City’s Capital Improvement Plan </a:t>
            </a:r>
          </a:p>
          <a:p>
            <a:pPr marL="342900" lvl="1" indent="-342900"/>
            <a:r>
              <a:rPr lang="en-US" sz="1800" dirty="0"/>
              <a:t>A Wastewater Rate Study was completed for a five-year period (FY 2018/19 through FY 2022/23) which included annual rate increases of 3%.</a:t>
            </a:r>
          </a:p>
          <a:p>
            <a:pPr marL="342900" lvl="1" indent="-342900"/>
            <a:r>
              <a:rPr lang="en-US" sz="1800" dirty="0"/>
              <a:t>Residential properties pay a flat rate per month; commercial properties pay a rate based on their land-use class multiplied by the water usage amounts. </a:t>
            </a:r>
          </a:p>
        </p:txBody>
      </p:sp>
    </p:spTree>
    <p:extLst>
      <p:ext uri="{BB962C8B-B14F-4D97-AF65-F5344CB8AC3E}">
        <p14:creationId xmlns:p14="http://schemas.microsoft.com/office/powerpoint/2010/main" val="7267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B8BE2-FC9A-F017-B0DD-71568DC30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LEVY OF SEWER SERVICE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DC32C-A3DD-410B-7B1A-A42977516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Sewer rate is collected through the annual property tax bills issued by the County. Assessment information to due to the County Assessor by August 10</a:t>
            </a:r>
            <a:r>
              <a:rPr lang="en-US" sz="2000" baseline="30000" dirty="0"/>
              <a:t>th</a:t>
            </a:r>
            <a:r>
              <a:rPr lang="en-US" sz="2000" dirty="0"/>
              <a:t> annually. </a:t>
            </a:r>
          </a:p>
          <a:p>
            <a:r>
              <a:rPr lang="en-US" sz="2000" dirty="0"/>
              <a:t>To levy sewer service rates on the property tax bill for FY 2023/24, City Council must:</a:t>
            </a:r>
          </a:p>
          <a:p>
            <a:pPr lvl="1"/>
            <a:r>
              <a:rPr lang="en-US" sz="2000" dirty="0"/>
              <a:t>1. Hold a hearing on the report of charges to be submitted to the County for collection;</a:t>
            </a:r>
          </a:p>
          <a:p>
            <a:pPr lvl="1"/>
            <a:r>
              <a:rPr lang="en-US" sz="2000" dirty="0"/>
              <a:t>2. Following the hearing, Council may adopt a Resolution and direct the Filing of Charges for collection by the County Tax Collection. The Resolution must be approved by a two-thirds vote of the Council. </a:t>
            </a:r>
          </a:p>
          <a:p>
            <a:pPr marL="342900" lvl="1" indent="-342900"/>
            <a:r>
              <a:rPr lang="en-US" sz="2100" dirty="0"/>
              <a:t>For FY 2023/24, the Resolution will maintain the rates equal to those of FY 2022/23 for an additional fiscal year thru June 30, 2024.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15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4ADD9-4376-5CD2-F8D4-0333A5924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SEWER SERVICE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B2D18-8093-8032-AFAB-9B76D34C2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 will commence a sewer rate study in the Fall to establish future sewer rates. </a:t>
            </a:r>
          </a:p>
          <a:p>
            <a:r>
              <a:rPr lang="en-US" dirty="0"/>
              <a:t>Future sewer service rates will be developed based on a condition assessment which is in progress and improvements identified in the Sanitary Sewer Master Plan. </a:t>
            </a:r>
          </a:p>
          <a:p>
            <a:r>
              <a:rPr lang="en-US" dirty="0"/>
              <a:t>For FY 2023-24, the City expects to receive approximately $5,820,256 in revenue resulting from the proposed sewer service rates. </a:t>
            </a:r>
          </a:p>
          <a:p>
            <a:r>
              <a:rPr lang="en-US" dirty="0"/>
              <a:t>Staff recommends that City Council approve and adopt the FY 2023/24 sewer service rate and order the FY 2023/24 levy of the sewer service rate remain equal to those of FY 2022/23</a:t>
            </a:r>
          </a:p>
        </p:txBody>
      </p:sp>
    </p:spTree>
    <p:extLst>
      <p:ext uri="{BB962C8B-B14F-4D97-AF65-F5344CB8AC3E}">
        <p14:creationId xmlns:p14="http://schemas.microsoft.com/office/powerpoint/2010/main" val="426107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6DF1C-CFC0-450E-4CD8-935CB9052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FFA40-BDD0-E423-ABFE-04C3DFF0F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1973567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360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SEWER SERVICE RATE ASSESSMENT FY 2023-24</vt:lpstr>
      <vt:lpstr>SEWER SERVICE RATE</vt:lpstr>
      <vt:lpstr>LEVY OF SEWER SERVICE RATE</vt:lpstr>
      <vt:lpstr>FUTURE SEWER SERVICE RATE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SEWER SERVICE RATE ASSESSMENT FY 2023-24</dc:title>
  <dc:creator>Misha Dhillon</dc:creator>
  <cp:lastModifiedBy>Misha Dhillon</cp:lastModifiedBy>
  <cp:revision>1</cp:revision>
  <dcterms:created xsi:type="dcterms:W3CDTF">2023-08-08T23:19:27Z</dcterms:created>
  <dcterms:modified xsi:type="dcterms:W3CDTF">2023-08-08T23:37:47Z</dcterms:modified>
</cp:coreProperties>
</file>